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1" r:id="rId1"/>
  </p:sldMasterIdLst>
  <p:notesMasterIdLst>
    <p:notesMasterId r:id="rId12"/>
  </p:notesMasterIdLst>
  <p:sldIdLst>
    <p:sldId id="256" r:id="rId2"/>
    <p:sldId id="257" r:id="rId3"/>
    <p:sldId id="258" r:id="rId4"/>
    <p:sldId id="259" r:id="rId5"/>
    <p:sldId id="261" r:id="rId6"/>
    <p:sldId id="265" r:id="rId7"/>
    <p:sldId id="263" r:id="rId8"/>
    <p:sldId id="262" r:id="rId9"/>
    <p:sldId id="266" r:id="rId10"/>
    <p:sldId id="26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2E1B771-6E91-463E-A803-6B1C20C6E21A}">
          <p14:sldIdLst>
            <p14:sldId id="256"/>
            <p14:sldId id="257"/>
            <p14:sldId id="258"/>
            <p14:sldId id="259"/>
            <p14:sldId id="261"/>
            <p14:sldId id="265"/>
            <p14:sldId id="263"/>
            <p14:sldId id="262"/>
            <p14:sldId id="266"/>
            <p14:sldId id="26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73450" autoAdjust="0"/>
  </p:normalViewPr>
  <p:slideViewPr>
    <p:cSldViewPr snapToGrid="0">
      <p:cViewPr varScale="1">
        <p:scale>
          <a:sx n="84" d="100"/>
          <a:sy n="84" d="100"/>
        </p:scale>
        <p:origin x="326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image1.jpeg>
</file>

<file path=ppt/media/image10.png>
</file>

<file path=ppt/media/image11.png>
</file>

<file path=ppt/media/image12.png>
</file>

<file path=ppt/media/image2.jpeg>
</file>

<file path=ppt/media/image3.png>
</file>

<file path=ppt/media/image4.jpeg>
</file>

<file path=ppt/media/image5.png>
</file>

<file path=ppt/media/image6.png>
</file>

<file path=ppt/media/image7.png>
</file>

<file path=ppt/media/image8.pn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9FE78A-2DDB-4BAB-B802-E12E66F1C9A1}" type="datetimeFigureOut">
              <a:rPr lang="en-BE" smtClean="0"/>
              <a:t>07/09/2019</a:t>
            </a:fld>
            <a:endParaRPr lang="en-B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A97F50-C8A6-4310-AD0A-3F74C3B0016E}" type="slidenum">
              <a:rPr lang="en-BE" smtClean="0"/>
              <a:t>‹#›</a:t>
            </a:fld>
            <a:endParaRPr lang="en-BE"/>
          </a:p>
        </p:txBody>
      </p:sp>
    </p:spTree>
    <p:extLst>
      <p:ext uri="{BB962C8B-B14F-4D97-AF65-F5344CB8AC3E}">
        <p14:creationId xmlns:p14="http://schemas.microsoft.com/office/powerpoint/2010/main" val="35608263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motion sickness?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resias Infofont" panose="00000400000000000000" pitchFamily="2" charset="0"/>
              </a:rPr>
              <a:t>“Motion sickness is a sensation of wooziness. It usually occurs when you’re traveling by car, boat, plane, or train. Some people learn early in their lives that they’re prone to the condition.”</a:t>
            </a:r>
          </a:p>
          <a:p>
            <a:endParaRPr lang="en-BE" dirty="0"/>
          </a:p>
        </p:txBody>
      </p:sp>
      <p:sp>
        <p:nvSpPr>
          <p:cNvPr id="4" name="Slide Number Placeholder 3"/>
          <p:cNvSpPr>
            <a:spLocks noGrp="1"/>
          </p:cNvSpPr>
          <p:nvPr>
            <p:ph type="sldNum" sz="quarter" idx="5"/>
          </p:nvPr>
        </p:nvSpPr>
        <p:spPr/>
        <p:txBody>
          <a:bodyPr/>
          <a:lstStyle/>
          <a:p>
            <a:fld id="{16A97F50-C8A6-4310-AD0A-3F74C3B0016E}" type="slidenum">
              <a:rPr lang="en-BE" smtClean="0"/>
              <a:t>2</a:t>
            </a:fld>
            <a:endParaRPr lang="en-BE"/>
          </a:p>
        </p:txBody>
      </p:sp>
    </p:spTree>
    <p:extLst>
      <p:ext uri="{BB962C8B-B14F-4D97-AF65-F5344CB8AC3E}">
        <p14:creationId xmlns:p14="http://schemas.microsoft.com/office/powerpoint/2010/main" val="1751127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What causes Motion Sickness?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You maintain balance with the help of signals sent by many parts of the body — for instance, your eyes and inner ears. Other sensory receptors in your legs, feet and spine let your nervous system know what parts of your body are touching the ground.</a:t>
            </a:r>
          </a:p>
          <a:p>
            <a:r>
              <a:rPr lang="en-US" sz="1200" b="0" i="0" kern="1200" dirty="0">
                <a:solidFill>
                  <a:schemeClr val="tx1"/>
                </a:solidFill>
                <a:effectLst/>
                <a:latin typeface="+mn-lt"/>
                <a:ea typeface="+mn-ea"/>
                <a:cs typeface="+mn-cs"/>
              </a:rPr>
              <a:t>Conflicting signals can cause motion sickness. For example, when you’re on an airplane you can’t see turbulence, but your body can feel it. The resulting confusion can cause nausea or even vomiting.</a:t>
            </a:r>
          </a:p>
          <a:p>
            <a:endParaRPr lang="en-BE" dirty="0"/>
          </a:p>
        </p:txBody>
      </p:sp>
      <p:sp>
        <p:nvSpPr>
          <p:cNvPr id="4" name="Slide Number Placeholder 3"/>
          <p:cNvSpPr>
            <a:spLocks noGrp="1"/>
          </p:cNvSpPr>
          <p:nvPr>
            <p:ph type="sldNum" sz="quarter" idx="5"/>
          </p:nvPr>
        </p:nvSpPr>
        <p:spPr/>
        <p:txBody>
          <a:bodyPr/>
          <a:lstStyle/>
          <a:p>
            <a:fld id="{16A97F50-C8A6-4310-AD0A-3F74C3B0016E}" type="slidenum">
              <a:rPr lang="en-BE" smtClean="0"/>
              <a:t>3</a:t>
            </a:fld>
            <a:endParaRPr lang="en-BE"/>
          </a:p>
        </p:txBody>
      </p:sp>
    </p:spTree>
    <p:extLst>
      <p:ext uri="{BB962C8B-B14F-4D97-AF65-F5344CB8AC3E}">
        <p14:creationId xmlns:p14="http://schemas.microsoft.com/office/powerpoint/2010/main" val="2187010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resias Infofont" panose="00000400000000000000" pitchFamily="2" charset="0"/>
              </a:rPr>
              <a:t>In particular the inner ear is important in maintaining control over your balance.</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6A97F50-C8A6-4310-AD0A-3F74C3B0016E}" type="slidenum">
              <a:rPr lang="en-BE" smtClean="0"/>
              <a:t>4</a:t>
            </a:fld>
            <a:endParaRPr lang="en-BE"/>
          </a:p>
        </p:txBody>
      </p:sp>
    </p:spTree>
    <p:extLst>
      <p:ext uri="{BB962C8B-B14F-4D97-AF65-F5344CB8AC3E}">
        <p14:creationId xmlns:p14="http://schemas.microsoft.com/office/powerpoint/2010/main" val="2154604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inner ear consists out of the cochlea and the vestibular apparatus.</a:t>
            </a:r>
          </a:p>
          <a:p>
            <a:r>
              <a:rPr lang="en-US" sz="1200" b="0" i="0" kern="1200" dirty="0">
                <a:solidFill>
                  <a:schemeClr val="tx1"/>
                </a:solidFill>
                <a:effectLst/>
                <a:latin typeface="+mn-lt"/>
                <a:ea typeface="+mn-ea"/>
                <a:cs typeface="+mn-cs"/>
              </a:rPr>
              <a:t>The vestibular apparatus contains three pairs of semicircular canals and two sacs, called the saccule and the utricle. The latter two are sensitive to gravity. They tell the </a:t>
            </a:r>
            <a:r>
              <a:rPr lang="en-US" sz="1200" b="0" i="0" u="none" strike="noStrike" kern="1200" dirty="0">
                <a:solidFill>
                  <a:schemeClr val="tx1"/>
                </a:solidFill>
                <a:effectLst/>
                <a:latin typeface="+mn-lt"/>
                <a:ea typeface="+mn-ea"/>
                <a:cs typeface="+mn-cs"/>
              </a:rPr>
              <a:t>brain </a:t>
            </a:r>
            <a:r>
              <a:rPr lang="en-US" sz="1200" b="0" i="0" kern="1200" dirty="0">
                <a:solidFill>
                  <a:schemeClr val="tx1"/>
                </a:solidFill>
                <a:effectLst/>
                <a:latin typeface="+mn-lt"/>
                <a:ea typeface="+mn-ea"/>
                <a:cs typeface="+mn-cs"/>
              </a:rPr>
              <a:t>whether you’re standing up or lying down.</a:t>
            </a:r>
          </a:p>
        </p:txBody>
      </p:sp>
      <p:sp>
        <p:nvSpPr>
          <p:cNvPr id="4" name="Slide Number Placeholder 3"/>
          <p:cNvSpPr>
            <a:spLocks noGrp="1"/>
          </p:cNvSpPr>
          <p:nvPr>
            <p:ph type="sldNum" sz="quarter" idx="5"/>
          </p:nvPr>
        </p:nvSpPr>
        <p:spPr/>
        <p:txBody>
          <a:bodyPr/>
          <a:lstStyle/>
          <a:p>
            <a:fld id="{16A97F50-C8A6-4310-AD0A-3F74C3B0016E}" type="slidenum">
              <a:rPr lang="en-BE" smtClean="0"/>
              <a:t>5</a:t>
            </a:fld>
            <a:endParaRPr lang="en-BE"/>
          </a:p>
        </p:txBody>
      </p:sp>
    </p:spTree>
    <p:extLst>
      <p:ext uri="{BB962C8B-B14F-4D97-AF65-F5344CB8AC3E}">
        <p14:creationId xmlns:p14="http://schemas.microsoft.com/office/powerpoint/2010/main" val="2989955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semicircular canals hold a fluid that moves with the turns of your head. </a:t>
            </a:r>
          </a:p>
          <a:p>
            <a:r>
              <a:rPr lang="en-US" sz="1200" b="0" i="0" kern="1200" dirty="0">
                <a:solidFill>
                  <a:schemeClr val="tx1"/>
                </a:solidFill>
                <a:effectLst/>
                <a:latin typeface="+mn-lt"/>
                <a:ea typeface="+mn-ea"/>
                <a:cs typeface="+mn-cs"/>
              </a:rPr>
              <a:t>The location of the hair cells in the vestibular apparatus gives information regarding the direction your head is moving through space. These signals are sent in the form of action potentials through the auditory nerve to the brain.</a:t>
            </a:r>
          </a:p>
          <a:p>
            <a:r>
              <a:rPr lang="en-US" sz="1200" b="0" i="0" kern="1200" dirty="0">
                <a:solidFill>
                  <a:schemeClr val="tx1"/>
                </a:solidFill>
                <a:effectLst/>
                <a:latin typeface="+mn-lt"/>
                <a:ea typeface="+mn-ea"/>
                <a:cs typeface="+mn-cs"/>
              </a:rPr>
              <a:t>The frequency of the action potentials gives information regarding  how quickly your head is accelerating.</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is where conflicts can arise. If your for example spin really fast in your chair, your sensory receptors in your spine and joints tell your brain you are sitting still. However, the fluid in your vestibular apparatus is moving around, telling your brain movement is happening.</a:t>
            </a:r>
          </a:p>
          <a:p>
            <a:r>
              <a:rPr lang="en-US" sz="1200" b="0" i="0" kern="1200" dirty="0">
                <a:solidFill>
                  <a:schemeClr val="tx1"/>
                </a:solidFill>
                <a:effectLst/>
                <a:latin typeface="+mn-lt"/>
                <a:ea typeface="+mn-ea"/>
                <a:cs typeface="+mn-cs"/>
              </a:rPr>
              <a:t>A similar thing happens on a boat: when looking at the deck your eyes are telling your brain you are sitting still, but the movement in your vestibular apparatus tells your brain your going up and down.</a:t>
            </a:r>
          </a:p>
        </p:txBody>
      </p:sp>
      <p:sp>
        <p:nvSpPr>
          <p:cNvPr id="4" name="Slide Number Placeholder 3"/>
          <p:cNvSpPr>
            <a:spLocks noGrp="1"/>
          </p:cNvSpPr>
          <p:nvPr>
            <p:ph type="sldNum" sz="quarter" idx="5"/>
          </p:nvPr>
        </p:nvSpPr>
        <p:spPr/>
        <p:txBody>
          <a:bodyPr/>
          <a:lstStyle/>
          <a:p>
            <a:fld id="{16A97F50-C8A6-4310-AD0A-3F74C3B0016E}" type="slidenum">
              <a:rPr lang="en-BE" smtClean="0"/>
              <a:t>6</a:t>
            </a:fld>
            <a:endParaRPr lang="en-BE"/>
          </a:p>
        </p:txBody>
      </p:sp>
    </p:spTree>
    <p:extLst>
      <p:ext uri="{BB962C8B-B14F-4D97-AF65-F5344CB8AC3E}">
        <p14:creationId xmlns:p14="http://schemas.microsoft.com/office/powerpoint/2010/main" val="13801245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Tiresias Infofont" panose="00000400000000000000" pitchFamily="2" charset="0"/>
                <a:ea typeface="+mn-ea"/>
                <a:cs typeface="+mn-cs"/>
              </a:rPr>
              <a:t>One hypothesis for ‘why this happens’ comes from evolution. As one of the common symptoms of food poisoning is dizziness, your body reacts to it by throwing up.</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6A97F50-C8A6-4310-AD0A-3F74C3B0016E}" type="slidenum">
              <a:rPr lang="en-BE" smtClean="0"/>
              <a:t>7</a:t>
            </a:fld>
            <a:endParaRPr lang="en-BE"/>
          </a:p>
        </p:txBody>
      </p:sp>
    </p:spTree>
    <p:extLst>
      <p:ext uri="{BB962C8B-B14F-4D97-AF65-F5344CB8AC3E}">
        <p14:creationId xmlns:p14="http://schemas.microsoft.com/office/powerpoint/2010/main" val="13466522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resias Infofont" panose="00000400000000000000" pitchFamily="2" charset="0"/>
              </a:rPr>
              <a:t>Sickness in virtual reality exists already for quite a while. I found quite a few articles 20 years old and older describing the effects.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Tiresias Infofont" panose="00000400000000000000" pitchFamily="2" charset="0"/>
                <a:ea typeface="+mn-ea"/>
                <a:cs typeface="+mn-cs"/>
              </a:rPr>
              <a:t>The name however has been evolving throughout the years. There are reports describing ‘simulator sickness’, mostly referring to army simulators.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Tiresias Infofont" panose="00000400000000000000" pitchFamily="2" charset="0"/>
                <a:ea typeface="+mn-ea"/>
                <a:cs typeface="+mn-cs"/>
              </a:rPr>
              <a:t>The one I like the most is ‘cyber sickness’.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Tiresias Infofont" panose="00000400000000000000" pitchFamily="2" charset="0"/>
                <a:ea typeface="+mn-ea"/>
                <a:cs typeface="+mn-cs"/>
              </a:rPr>
              <a:t>Also virtual reality sickness is a thing.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Tiresias Infofont" panose="00000400000000000000" pitchFamily="2"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Tiresias Infofont" panose="00000400000000000000" pitchFamily="2" charset="0"/>
                <a:ea typeface="+mn-ea"/>
                <a:cs typeface="+mn-cs"/>
              </a:rPr>
              <a:t>Although there are likely differences between these categories, I think most of these differences relate to the extent of the symptom. All of them relate to the core idea of motion sickness, being a conflict in signals.</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6A97F50-C8A6-4310-AD0A-3F74C3B0016E}" type="slidenum">
              <a:rPr lang="en-BE" smtClean="0"/>
              <a:t>8</a:t>
            </a:fld>
            <a:endParaRPr lang="en-BE"/>
          </a:p>
        </p:txBody>
      </p:sp>
    </p:spTree>
    <p:extLst>
      <p:ext uri="{BB962C8B-B14F-4D97-AF65-F5344CB8AC3E}">
        <p14:creationId xmlns:p14="http://schemas.microsoft.com/office/powerpoint/2010/main" val="25309724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resias Infofont" panose="00000400000000000000" pitchFamily="2" charset="0"/>
              </a:rPr>
              <a:t>Is there a cure?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Tiresias Infofont" panose="00000400000000000000" pitchFamily="2"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Tiresias Infofont" panose="00000400000000000000" pitchFamily="2" charset="0"/>
                <a:ea typeface="+mn-ea"/>
                <a:cs typeface="+mn-cs"/>
              </a:rPr>
              <a:t>STOP</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Tiresias Infofont" panose="00000400000000000000" pitchFamily="2" charset="0"/>
                <a:ea typeface="+mn-ea"/>
                <a:cs typeface="+mn-cs"/>
              </a:rPr>
              <a:t>Nibble on some crackers / drink some water or a carbonated beverage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Tiresias Infofont" panose="00000400000000000000" pitchFamily="2" charset="0"/>
                <a:ea typeface="+mn-ea"/>
                <a:cs typeface="+mn-cs"/>
              </a:rPr>
              <a:t>Certain scents such as peppermint, ginger, lavender might help</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Tiresias Infofont" panose="00000400000000000000" pitchFamily="2" charset="0"/>
                <a:ea typeface="+mn-ea"/>
                <a:cs typeface="+mn-cs"/>
              </a:rPr>
              <a:t>Vitamin B6</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The brain can train itself to ignore all sorts of strange things if given months of daily exposure, which is exactly the sort of exposure you get when developing a VR game. This means that developers rapidly become immune to all but the most obvious rendering errors, and as a result they are the worst people at testing their own code.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Don’t break ‘the VR code’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Set the right IPD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Reduce latency, increase FPS</a:t>
            </a:r>
            <a:endParaRPr lang="en-US" sz="1200" b="0" i="0" kern="1200" dirty="0">
              <a:solidFill>
                <a:schemeClr val="tx1"/>
              </a:solidFill>
              <a:effectLst/>
              <a:latin typeface="Tiresias Infofont" panose="00000400000000000000" pitchFamily="2"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Tiresias Infofont" panose="00000400000000000000" pitchFamily="2" charset="0"/>
                <a:ea typeface="+mn-ea"/>
                <a:cs typeface="+mn-cs"/>
              </a:rPr>
              <a:t>Digital nose. Not the nose itself helps, but having a point of fixation typically helps as a ‘built-in point of reference’. </a:t>
            </a:r>
            <a:r>
              <a:rPr lang="en-US" sz="1200" b="0" i="0" kern="1200" dirty="0">
                <a:solidFill>
                  <a:schemeClr val="tx1"/>
                </a:solidFill>
                <a:effectLst/>
                <a:latin typeface="+mn-lt"/>
                <a:ea typeface="+mn-ea"/>
                <a:cs typeface="+mn-cs"/>
              </a:rPr>
              <a:t>When tested on about 40 subjects, the experiment reduced simulator sickness by 13.5 percent. Surprisingly, when the group was asked whether the nose was distracting, they were perplexed. "Several of them didn't believe us when we told them about the nose," says </a:t>
            </a:r>
            <a:r>
              <a:rPr lang="en-US" sz="1200" b="0" i="0" kern="1200" dirty="0" err="1">
                <a:solidFill>
                  <a:schemeClr val="tx1"/>
                </a:solidFill>
                <a:effectLst/>
                <a:latin typeface="+mn-lt"/>
                <a:ea typeface="+mn-ea"/>
                <a:cs typeface="+mn-cs"/>
              </a:rPr>
              <a:t>Whittinghill</a:t>
            </a:r>
            <a:r>
              <a:rPr lang="en-US" sz="1200" b="0" i="0" kern="1200" dirty="0">
                <a:solidFill>
                  <a:schemeClr val="tx1"/>
                </a:solidFill>
                <a:effectLst/>
                <a:latin typeface="+mn-lt"/>
                <a:ea typeface="+mn-ea"/>
                <a:cs typeface="+mn-cs"/>
              </a:rPr>
              <a:t>.</a:t>
            </a:r>
            <a:endParaRPr lang="en-US" sz="1200" b="0" i="0" kern="1200" dirty="0">
              <a:solidFill>
                <a:schemeClr val="tx1"/>
              </a:solidFill>
              <a:effectLst/>
              <a:latin typeface="Tiresias Infofont" panose="00000400000000000000" pitchFamily="2"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6A97F50-C8A6-4310-AD0A-3F74C3B0016E}" type="slidenum">
              <a:rPr lang="en-BE" smtClean="0"/>
              <a:t>9</a:t>
            </a:fld>
            <a:endParaRPr lang="en-BE"/>
          </a:p>
        </p:txBody>
      </p:sp>
    </p:spTree>
    <p:extLst>
      <p:ext uri="{BB962C8B-B14F-4D97-AF65-F5344CB8AC3E}">
        <p14:creationId xmlns:p14="http://schemas.microsoft.com/office/powerpoint/2010/main" val="4011252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resias Infofont" panose="00000400000000000000" pitchFamily="2" charset="0"/>
              </a:rPr>
              <a:t>If you want more…</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6A97F50-C8A6-4310-AD0A-3F74C3B0016E}" type="slidenum">
              <a:rPr lang="en-BE" smtClean="0"/>
              <a:t>10</a:t>
            </a:fld>
            <a:endParaRPr lang="en-BE"/>
          </a:p>
        </p:txBody>
      </p:sp>
    </p:spTree>
    <p:extLst>
      <p:ext uri="{BB962C8B-B14F-4D97-AF65-F5344CB8AC3E}">
        <p14:creationId xmlns:p14="http://schemas.microsoft.com/office/powerpoint/2010/main" val="663204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9/7/2019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8535489"/>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9/7/2019</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064160888"/>
      </p:ext>
    </p:extLst>
  </p:cSld>
  <p:clrMap bg1="dk1" tx1="lt1" bg2="dk2" tx2="lt2" accent1="accent1" accent2="accent2" accent3="accent3" accent4="accent4" accent5="accent5" accent6="accent6" hlink="hlink" folHlink="folHlink"/>
  <p:sldLayoutIdLst>
    <p:sldLayoutId id="2147483688" r:id="rId1"/>
  </p:sldLayoutIdLst>
  <p:hf sldNum="0"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1028" name="Picture 4" descr="Image result for virtual reality">
            <a:extLst>
              <a:ext uri="{FF2B5EF4-FFF2-40B4-BE49-F238E27FC236}">
                <a16:creationId xmlns:a16="http://schemas.microsoft.com/office/drawing/2014/main" id="{00AB5E78-3810-4204-B703-E3E4A88F86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853"/>
            <a:ext cx="12192000" cy="6860853"/>
          </a:xfrm>
          <a:prstGeom prst="rect">
            <a:avLst/>
          </a:prstGeom>
          <a:noFill/>
          <a:extLst>
            <a:ext uri="{909E8E84-426E-40DD-AFC4-6F175D3DCCD1}">
              <a14:hiddenFill xmlns:a14="http://schemas.microsoft.com/office/drawing/2010/main">
                <a:solidFill>
                  <a:srgbClr val="FFFFFF"/>
                </a:solidFill>
              </a14:hiddenFill>
            </a:ext>
          </a:extLst>
        </p:spPr>
      </p:pic>
      <p:sp useBgFill="1">
        <p:nvSpPr>
          <p:cNvPr id="9"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C7740013-4396-4079-B62E-F5606EBC0218}"/>
              </a:ext>
            </a:extLst>
          </p:cNvPr>
          <p:cNvSpPr>
            <a:spLocks noGrp="1"/>
          </p:cNvSpPr>
          <p:nvPr>
            <p:ph type="ctrTitle"/>
          </p:nvPr>
        </p:nvSpPr>
        <p:spPr>
          <a:xfrm>
            <a:off x="804336" y="1623412"/>
            <a:ext cx="3503122" cy="2287229"/>
          </a:xfrm>
        </p:spPr>
        <p:txBody>
          <a:bodyPr>
            <a:normAutofit/>
          </a:bodyPr>
          <a:lstStyle/>
          <a:p>
            <a:pPr algn="l"/>
            <a:r>
              <a:rPr lang="en-US" sz="4400" dirty="0">
                <a:latin typeface="Tiresias Infofont" panose="00000400000000000000" pitchFamily="2" charset="0"/>
              </a:rPr>
              <a:t>MOTION SICKNESS</a:t>
            </a:r>
            <a:endParaRPr lang="en-BE" sz="4400" dirty="0">
              <a:latin typeface="Tiresias Infofont" panose="00000400000000000000" pitchFamily="2" charset="0"/>
            </a:endParaRPr>
          </a:p>
        </p:txBody>
      </p:sp>
      <p:sp>
        <p:nvSpPr>
          <p:cNvPr id="3" name="Subtitle 2">
            <a:extLst>
              <a:ext uri="{FF2B5EF4-FFF2-40B4-BE49-F238E27FC236}">
                <a16:creationId xmlns:a16="http://schemas.microsoft.com/office/drawing/2014/main" id="{D45880CD-6197-43F9-84C1-570478ED11EC}"/>
              </a:ext>
            </a:extLst>
          </p:cNvPr>
          <p:cNvSpPr>
            <a:spLocks noGrp="1"/>
          </p:cNvSpPr>
          <p:nvPr>
            <p:ph type="subTitle" idx="1"/>
          </p:nvPr>
        </p:nvSpPr>
        <p:spPr>
          <a:xfrm>
            <a:off x="804335" y="4009771"/>
            <a:ext cx="3503122" cy="1244361"/>
          </a:xfrm>
        </p:spPr>
        <p:txBody>
          <a:bodyPr>
            <a:normAutofit/>
          </a:bodyPr>
          <a:lstStyle/>
          <a:p>
            <a:pPr algn="l"/>
            <a:r>
              <a:rPr lang="en-US" sz="1600" dirty="0">
                <a:solidFill>
                  <a:srgbClr val="FCBB6E"/>
                </a:solidFill>
                <a:latin typeface="Tiresias Infofont" panose="00000400000000000000" pitchFamily="2" charset="0"/>
              </a:rPr>
              <a:t>and what the F. do we do about it?</a:t>
            </a:r>
            <a:endParaRPr lang="en-BE" sz="1600" dirty="0">
              <a:solidFill>
                <a:srgbClr val="FCBB6E"/>
              </a:solidFill>
              <a:latin typeface="Tiresias Infofont" panose="00000400000000000000" pitchFamily="2" charset="0"/>
            </a:endParaRPr>
          </a:p>
        </p:txBody>
      </p:sp>
    </p:spTree>
    <p:extLst>
      <p:ext uri="{BB962C8B-B14F-4D97-AF65-F5344CB8AC3E}">
        <p14:creationId xmlns:p14="http://schemas.microsoft.com/office/powerpoint/2010/main" val="19866883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AB8084-B2AF-4A91-B0E5-10FB272CFE0B}"/>
              </a:ext>
            </a:extLst>
          </p:cNvPr>
          <p:cNvSpPr txBox="1"/>
          <p:nvPr/>
        </p:nvSpPr>
        <p:spPr>
          <a:xfrm>
            <a:off x="340995" y="2575863"/>
            <a:ext cx="8174355" cy="3539430"/>
          </a:xfrm>
          <a:prstGeom prst="rect">
            <a:avLst/>
          </a:prstGeom>
          <a:noFill/>
        </p:spPr>
        <p:txBody>
          <a:bodyPr wrap="square" rtlCol="0">
            <a:spAutoFit/>
          </a:bodyPr>
          <a:lstStyle/>
          <a:p>
            <a:r>
              <a:rPr lang="en-GB" sz="1400" dirty="0">
                <a:latin typeface="Tiresias Infofont" panose="00000400000000000000" pitchFamily="2" charset="0"/>
              </a:rPr>
              <a:t>References:</a:t>
            </a:r>
          </a:p>
          <a:p>
            <a:pPr marL="285750" indent="-285750">
              <a:buFont typeface="Arial" panose="020B0604020202020204" pitchFamily="34" charset="0"/>
              <a:buChar char="•"/>
            </a:pPr>
            <a:r>
              <a:rPr lang="en-GB" sz="1400" dirty="0">
                <a:latin typeface="Tiresias Infofont" panose="00000400000000000000" pitchFamily="2" charset="0"/>
              </a:rPr>
              <a:t>“</a:t>
            </a:r>
            <a:r>
              <a:rPr lang="en-US" sz="1400" dirty="0">
                <a:latin typeface="Tiresias Infofont" panose="00000400000000000000" pitchFamily="2" charset="0"/>
              </a:rPr>
              <a:t>How the Inner Ear Balance System Works” - </a:t>
            </a:r>
            <a:r>
              <a:rPr lang="en-GB" sz="1400" dirty="0">
                <a:latin typeface="Tiresias Infofont" panose="00000400000000000000" pitchFamily="2" charset="0"/>
              </a:rPr>
              <a:t>https://youtu.be/YMIMvBa8XGs</a:t>
            </a:r>
          </a:p>
          <a:p>
            <a:pPr marL="285750" indent="-285750">
              <a:buFont typeface="Arial" panose="020B0604020202020204" pitchFamily="34" charset="0"/>
              <a:buChar char="•"/>
            </a:pPr>
            <a:r>
              <a:rPr lang="en-GB" sz="1400" dirty="0">
                <a:latin typeface="Tiresias Infofont" panose="00000400000000000000" pitchFamily="2" charset="0"/>
              </a:rPr>
              <a:t>“</a:t>
            </a:r>
            <a:r>
              <a:rPr lang="en-US" sz="1400" dirty="0">
                <a:latin typeface="Tiresias Infofont" panose="00000400000000000000" pitchFamily="2" charset="0"/>
              </a:rPr>
              <a:t>Hearing &amp; Balance: Crash Course” - https://youtu.be/Ie2j7GpC4JU</a:t>
            </a:r>
            <a:endParaRPr lang="en-GB" sz="1400" dirty="0">
              <a:latin typeface="Tiresias Infofont" panose="00000400000000000000" pitchFamily="2" charset="0"/>
            </a:endParaRPr>
          </a:p>
          <a:p>
            <a:pPr marL="285750" indent="-285750">
              <a:buFont typeface="Arial" panose="020B0604020202020204" pitchFamily="34" charset="0"/>
              <a:buChar char="•"/>
            </a:pPr>
            <a:r>
              <a:rPr lang="en-GB" sz="1400" dirty="0">
                <a:latin typeface="Tiresias Infofont" panose="00000400000000000000" pitchFamily="2" charset="0"/>
              </a:rPr>
              <a:t>https://www.healthline.com/health/motion-sickness</a:t>
            </a:r>
          </a:p>
          <a:p>
            <a:pPr marL="285750" indent="-285750">
              <a:buFont typeface="Arial" panose="020B0604020202020204" pitchFamily="34" charset="0"/>
              <a:buChar char="•"/>
            </a:pPr>
            <a:r>
              <a:rPr lang="en-GB" sz="1400" dirty="0">
                <a:latin typeface="Tiresias Infofont" panose="00000400000000000000" pitchFamily="2" charset="0"/>
              </a:rPr>
              <a:t>https://www.webmd.com/cold-and-flu/ear-infection/motion-sickness#1</a:t>
            </a:r>
          </a:p>
          <a:p>
            <a:pPr marL="285750" indent="-285750">
              <a:buFont typeface="Arial" panose="020B0604020202020204" pitchFamily="34" charset="0"/>
              <a:buChar char="•"/>
            </a:pPr>
            <a:r>
              <a:rPr lang="en-GB" sz="1400" dirty="0">
                <a:latin typeface="Tiresias Infofont" panose="00000400000000000000" pitchFamily="2" charset="0"/>
              </a:rPr>
              <a:t>https://www.theatlantic.com/health/archive/2015/02/the-mysterious-science-of-motion-sickness/385469/</a:t>
            </a:r>
          </a:p>
          <a:p>
            <a:pPr marL="285750" indent="-285750">
              <a:buFont typeface="Arial" panose="020B0604020202020204" pitchFamily="34" charset="0"/>
              <a:buChar char="•"/>
            </a:pPr>
            <a:r>
              <a:rPr lang="en-GB" sz="1400" dirty="0">
                <a:latin typeface="Tiresias Infofont" panose="00000400000000000000" pitchFamily="2" charset="0"/>
              </a:rPr>
              <a:t>https://uploadvr.com/7-ways-overcome-vr-motion-sickness/</a:t>
            </a:r>
          </a:p>
          <a:p>
            <a:pPr marL="285750" indent="-285750">
              <a:buFont typeface="Arial" panose="020B0604020202020204" pitchFamily="34" charset="0"/>
              <a:buChar char="•"/>
            </a:pPr>
            <a:r>
              <a:rPr lang="en-GB" sz="1400" dirty="0">
                <a:latin typeface="Tiresias Infofont" panose="00000400000000000000" pitchFamily="2" charset="0"/>
              </a:rPr>
              <a:t>https://journals.sagepub.com/doi/pdf/10.1177/107118139704100292</a:t>
            </a:r>
          </a:p>
          <a:p>
            <a:pPr marL="285750" indent="-285750">
              <a:buFont typeface="Arial" panose="020B0604020202020204" pitchFamily="34" charset="0"/>
              <a:buChar char="•"/>
            </a:pPr>
            <a:r>
              <a:rPr lang="en-GB" sz="1400" dirty="0">
                <a:latin typeface="Tiresias Infofont" panose="00000400000000000000" pitchFamily="2" charset="0"/>
              </a:rPr>
              <a:t>https://dl.acm.org/citation.cfm?id=333344</a:t>
            </a:r>
          </a:p>
          <a:p>
            <a:pPr marL="285750" indent="-285750">
              <a:buFont typeface="Arial" panose="020B0604020202020204" pitchFamily="34" charset="0"/>
              <a:buChar char="•"/>
            </a:pPr>
            <a:r>
              <a:rPr lang="en-GB" sz="1400" dirty="0">
                <a:latin typeface="Tiresias Infofont" panose="00000400000000000000" pitchFamily="2" charset="0"/>
              </a:rPr>
              <a:t>https://www.frontiersin.org/articles/10.3389/fpsyg.2018.02132/full</a:t>
            </a:r>
          </a:p>
          <a:p>
            <a:pPr marL="285750" indent="-285750">
              <a:buFont typeface="Arial" panose="020B0604020202020204" pitchFamily="34" charset="0"/>
              <a:buChar char="•"/>
            </a:pPr>
            <a:r>
              <a:rPr lang="en-GB" sz="1400" dirty="0">
                <a:latin typeface="Tiresias Infofont" panose="00000400000000000000" pitchFamily="2" charset="0"/>
              </a:rPr>
              <a:t>https://www.engadget.com/2015/03/24/virtual-nose-could-reduce-simulator-sickness/</a:t>
            </a:r>
          </a:p>
          <a:p>
            <a:pPr marL="285750" indent="-285750">
              <a:buFont typeface="Arial" panose="020B0604020202020204" pitchFamily="34" charset="0"/>
              <a:buChar char="•"/>
            </a:pPr>
            <a:r>
              <a:rPr lang="en-GB" sz="1400" dirty="0">
                <a:latin typeface="Tiresias Infofont" panose="00000400000000000000" pitchFamily="2" charset="0"/>
              </a:rPr>
              <a:t>https://developer.oculus.com/blog/vr-sickness-the-rift-and-how-game-developers-can-help/</a:t>
            </a:r>
          </a:p>
          <a:p>
            <a:pPr marL="285750" indent="-285750">
              <a:buFont typeface="Arial" panose="020B0604020202020204" pitchFamily="34" charset="0"/>
              <a:buChar char="•"/>
            </a:pPr>
            <a:endParaRPr lang="en-GB" sz="1400" dirty="0">
              <a:latin typeface="Tiresias Infofont" panose="00000400000000000000" pitchFamily="2" charset="0"/>
            </a:endParaRPr>
          </a:p>
          <a:p>
            <a:pPr marL="285750" indent="-285750">
              <a:buFont typeface="Arial" panose="020B0604020202020204" pitchFamily="34" charset="0"/>
              <a:buChar char="•"/>
            </a:pPr>
            <a:endParaRPr lang="en-BE" sz="1400" dirty="0">
              <a:latin typeface="Tiresias Infofont" panose="00000400000000000000" pitchFamily="2" charset="0"/>
            </a:endParaRPr>
          </a:p>
        </p:txBody>
      </p:sp>
      <p:pic>
        <p:nvPicPr>
          <p:cNvPr id="5" name="Picture 4">
            <a:extLst>
              <a:ext uri="{FF2B5EF4-FFF2-40B4-BE49-F238E27FC236}">
                <a16:creationId xmlns:a16="http://schemas.microsoft.com/office/drawing/2014/main" id="{BBD73442-EF3B-4662-8869-631808495E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9510" y="1005840"/>
            <a:ext cx="4476750" cy="6312218"/>
          </a:xfrm>
          <a:prstGeom prst="rect">
            <a:avLst/>
          </a:prstGeom>
        </p:spPr>
      </p:pic>
      <p:sp>
        <p:nvSpPr>
          <p:cNvPr id="7" name="Speech Bubble: Rectangle with Corners Rounded 6">
            <a:extLst>
              <a:ext uri="{FF2B5EF4-FFF2-40B4-BE49-F238E27FC236}">
                <a16:creationId xmlns:a16="http://schemas.microsoft.com/office/drawing/2014/main" id="{528A6613-C97C-421E-8493-9FCC78C102DB}"/>
              </a:ext>
            </a:extLst>
          </p:cNvPr>
          <p:cNvSpPr/>
          <p:nvPr/>
        </p:nvSpPr>
        <p:spPr>
          <a:xfrm>
            <a:off x="3803599" y="220828"/>
            <a:ext cx="4973421" cy="1570023"/>
          </a:xfrm>
          <a:prstGeom prst="wedgeRoundRectCallout">
            <a:avLst>
              <a:gd name="adj1" fmla="val 37027"/>
              <a:gd name="adj2" fmla="val 73220"/>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a:latin typeface="Tiresias Infofont" panose="00000400000000000000" pitchFamily="2" charset="0"/>
              </a:rPr>
              <a:t>GIMME MORE</a:t>
            </a:r>
            <a:endParaRPr lang="en-BE" sz="4000" dirty="0">
              <a:latin typeface="Tiresias Infofont" panose="00000400000000000000" pitchFamily="2" charset="0"/>
            </a:endParaRPr>
          </a:p>
        </p:txBody>
      </p:sp>
    </p:spTree>
    <p:extLst>
      <p:ext uri="{BB962C8B-B14F-4D97-AF65-F5344CB8AC3E}">
        <p14:creationId xmlns:p14="http://schemas.microsoft.com/office/powerpoint/2010/main" val="2520059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motion sickness">
            <a:extLst>
              <a:ext uri="{FF2B5EF4-FFF2-40B4-BE49-F238E27FC236}">
                <a16:creationId xmlns:a16="http://schemas.microsoft.com/office/drawing/2014/main" id="{B01A17F0-19C1-4D32-99F0-98273E8C716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Blur radius="5"/>
                    </a14:imgEffect>
                  </a14:imgLayer>
                </a14:imgProps>
              </a:ext>
              <a:ext uri="{28A0092B-C50C-407E-A947-70E740481C1C}">
                <a14:useLocalDpi xmlns:a14="http://schemas.microsoft.com/office/drawing/2010/main" val="0"/>
              </a:ext>
            </a:extLst>
          </a:blip>
          <a:srcRect/>
          <a:stretch>
            <a:fillRect/>
          </a:stretch>
        </p:blipFill>
        <p:spPr bwMode="auto">
          <a:xfrm>
            <a:off x="-373781" y="-75737"/>
            <a:ext cx="14018945" cy="7009473"/>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F2C6901-044B-41A3-9790-3B26A727B147}"/>
              </a:ext>
            </a:extLst>
          </p:cNvPr>
          <p:cNvSpPr txBox="1"/>
          <p:nvPr/>
        </p:nvSpPr>
        <p:spPr>
          <a:xfrm>
            <a:off x="195943" y="380483"/>
            <a:ext cx="6749143" cy="2677656"/>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pPr algn="just"/>
            <a:r>
              <a:rPr lang="en-US" sz="2400" dirty="0">
                <a:latin typeface="Tiresias Infofont" panose="00000400000000000000" pitchFamily="2" charset="0"/>
              </a:rPr>
              <a:t>“Motion sickness is a sensation of wooziness. It usually occurs when you’re traveling by car, boat, plane, or train. Some people learn early in their lives that they’re prone to the condition.”</a:t>
            </a:r>
          </a:p>
          <a:p>
            <a:pPr algn="just"/>
            <a:endParaRPr lang="en-US" sz="2400" dirty="0">
              <a:latin typeface="Tiresias Infofont" panose="00000400000000000000" pitchFamily="2" charset="0"/>
            </a:endParaRPr>
          </a:p>
          <a:p>
            <a:pPr algn="r"/>
            <a:r>
              <a:rPr lang="en-US" sz="2400" dirty="0">
                <a:latin typeface="Tiresias Infofont" panose="00000400000000000000" pitchFamily="2" charset="0"/>
              </a:rPr>
              <a:t>- www.healthline.com</a:t>
            </a:r>
            <a:endParaRPr lang="en-BE" sz="2400" dirty="0">
              <a:latin typeface="Tiresias Infofont" panose="00000400000000000000" pitchFamily="2" charset="0"/>
            </a:endParaRPr>
          </a:p>
        </p:txBody>
      </p:sp>
    </p:spTree>
    <p:extLst>
      <p:ext uri="{BB962C8B-B14F-4D97-AF65-F5344CB8AC3E}">
        <p14:creationId xmlns:p14="http://schemas.microsoft.com/office/powerpoint/2010/main" val="822281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B713B73-6642-4917-9176-97C2CB5798DE}"/>
              </a:ext>
            </a:extLst>
          </p:cNvPr>
          <p:cNvSpPr txBox="1"/>
          <p:nvPr/>
        </p:nvSpPr>
        <p:spPr>
          <a:xfrm rot="20546689">
            <a:off x="6457326" y="1402032"/>
            <a:ext cx="4994246" cy="2215991"/>
          </a:xfrm>
          <a:prstGeom prst="rect">
            <a:avLst/>
          </a:prstGeom>
          <a:noFill/>
        </p:spPr>
        <p:txBody>
          <a:bodyPr wrap="square" rtlCol="0">
            <a:spAutoFit/>
          </a:bodyPr>
          <a:lstStyle/>
          <a:p>
            <a:r>
              <a:rPr lang="en-US" sz="13800" dirty="0">
                <a:latin typeface="Rage Italic" panose="03070502040507070304" pitchFamily="66" charset="0"/>
              </a:rPr>
              <a:t>Mixed</a:t>
            </a:r>
            <a:endParaRPr lang="en-BE" sz="13800" dirty="0">
              <a:latin typeface="Rage Italic" panose="03070502040507070304" pitchFamily="66" charset="0"/>
            </a:endParaRPr>
          </a:p>
        </p:txBody>
      </p:sp>
      <p:sp>
        <p:nvSpPr>
          <p:cNvPr id="11" name="TextBox 10">
            <a:extLst>
              <a:ext uri="{FF2B5EF4-FFF2-40B4-BE49-F238E27FC236}">
                <a16:creationId xmlns:a16="http://schemas.microsoft.com/office/drawing/2014/main" id="{96A51129-971D-4EE2-8C85-69020D5D6D63}"/>
              </a:ext>
            </a:extLst>
          </p:cNvPr>
          <p:cNvSpPr txBox="1"/>
          <p:nvPr/>
        </p:nvSpPr>
        <p:spPr>
          <a:xfrm rot="21243867">
            <a:off x="6116693" y="2960295"/>
            <a:ext cx="6063746" cy="2215991"/>
          </a:xfrm>
          <a:prstGeom prst="rect">
            <a:avLst/>
          </a:prstGeom>
          <a:noFill/>
        </p:spPr>
        <p:txBody>
          <a:bodyPr wrap="square" rtlCol="0">
            <a:spAutoFit/>
          </a:bodyPr>
          <a:lstStyle/>
          <a:p>
            <a:r>
              <a:rPr lang="en-US" sz="13800" dirty="0">
                <a:latin typeface="Rage Italic" panose="03070502040507070304" pitchFamily="66" charset="0"/>
              </a:rPr>
              <a:t>Messages</a:t>
            </a:r>
            <a:endParaRPr lang="en-BE" sz="13800" dirty="0">
              <a:latin typeface="Rage Italic" panose="03070502040507070304" pitchFamily="66" charset="0"/>
            </a:endParaRPr>
          </a:p>
        </p:txBody>
      </p:sp>
      <p:grpSp>
        <p:nvGrpSpPr>
          <p:cNvPr id="12" name="Group 11">
            <a:extLst>
              <a:ext uri="{FF2B5EF4-FFF2-40B4-BE49-F238E27FC236}">
                <a16:creationId xmlns:a16="http://schemas.microsoft.com/office/drawing/2014/main" id="{E0AAC030-BB63-4A54-AA07-CB3BD68EF8EC}"/>
              </a:ext>
            </a:extLst>
          </p:cNvPr>
          <p:cNvGrpSpPr/>
          <p:nvPr/>
        </p:nvGrpSpPr>
        <p:grpSpPr>
          <a:xfrm>
            <a:off x="217539" y="911833"/>
            <a:ext cx="5323530" cy="5034334"/>
            <a:chOff x="7326085" y="1578950"/>
            <a:chExt cx="4593772" cy="4344217"/>
          </a:xfrm>
        </p:grpSpPr>
        <p:pic>
          <p:nvPicPr>
            <p:cNvPr id="13" name="Picture 2" descr="Image result for make up your mind cartoon">
              <a:extLst>
                <a:ext uri="{FF2B5EF4-FFF2-40B4-BE49-F238E27FC236}">
                  <a16:creationId xmlns:a16="http://schemas.microsoft.com/office/drawing/2014/main" id="{7EF76BD4-5D7F-424E-BD82-377CC99A0F8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89" t="57927" r="3137" b="4644"/>
            <a:stretch/>
          </p:blipFill>
          <p:spPr bwMode="auto">
            <a:xfrm>
              <a:off x="7326085" y="3811337"/>
              <a:ext cx="4593771" cy="2111830"/>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pic>
          <p:nvPicPr>
            <p:cNvPr id="14" name="Picture 2" descr="Image result for make up your mind cartoon">
              <a:extLst>
                <a:ext uri="{FF2B5EF4-FFF2-40B4-BE49-F238E27FC236}">
                  <a16:creationId xmlns:a16="http://schemas.microsoft.com/office/drawing/2014/main" id="{716790A0-FCA1-44C1-BA16-6B58E51F62B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89" t="4803" r="3137" b="54228"/>
            <a:stretch/>
          </p:blipFill>
          <p:spPr bwMode="auto">
            <a:xfrm>
              <a:off x="7326086" y="1578950"/>
              <a:ext cx="4593771" cy="2311566"/>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954883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AEEC7CB-E909-4697-86E4-6CF1C8A326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7524" y="-1005141"/>
            <a:ext cx="10508951" cy="8320340"/>
          </a:xfrm>
          <a:prstGeom prst="rect">
            <a:avLst/>
          </a:prstGeom>
        </p:spPr>
      </p:pic>
      <p:sp>
        <p:nvSpPr>
          <p:cNvPr id="3" name="Speech Bubble: Rectangle with Corners Rounded 2">
            <a:extLst>
              <a:ext uri="{FF2B5EF4-FFF2-40B4-BE49-F238E27FC236}">
                <a16:creationId xmlns:a16="http://schemas.microsoft.com/office/drawing/2014/main" id="{ACFA763B-4C56-4AA0-A163-58E6B5933609}"/>
              </a:ext>
            </a:extLst>
          </p:cNvPr>
          <p:cNvSpPr/>
          <p:nvPr/>
        </p:nvSpPr>
        <p:spPr>
          <a:xfrm>
            <a:off x="481197" y="415126"/>
            <a:ext cx="8126964" cy="2537927"/>
          </a:xfrm>
          <a:prstGeom prst="wedgeRoundRectCallout">
            <a:avLst>
              <a:gd name="adj1" fmla="val 41624"/>
              <a:gd name="adj2" fmla="val 79044"/>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a:latin typeface="Tiresias Infofont" panose="00000400000000000000" pitchFamily="2" charset="0"/>
              </a:rPr>
              <a:t>The inner ear in particular is important. As it helps control your sense of balance.</a:t>
            </a:r>
            <a:endParaRPr lang="en-BE" sz="4000" dirty="0">
              <a:latin typeface="Tiresias Infofont" panose="00000400000000000000" pitchFamily="2" charset="0"/>
            </a:endParaRPr>
          </a:p>
        </p:txBody>
      </p:sp>
    </p:spTree>
    <p:extLst>
      <p:ext uri="{BB962C8B-B14F-4D97-AF65-F5344CB8AC3E}">
        <p14:creationId xmlns:p14="http://schemas.microsoft.com/office/powerpoint/2010/main" val="1525931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nner ear 1">
            <a:hlinkClick r:id="" action="ppaction://media"/>
            <a:extLst>
              <a:ext uri="{FF2B5EF4-FFF2-40B4-BE49-F238E27FC236}">
                <a16:creationId xmlns:a16="http://schemas.microsoft.com/office/drawing/2014/main" id="{32DB473C-6C50-49D9-97C0-E4A20CB5164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560367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nner ear 2">
            <a:hlinkClick r:id="" action="ppaction://media"/>
            <a:extLst>
              <a:ext uri="{FF2B5EF4-FFF2-40B4-BE49-F238E27FC236}">
                <a16:creationId xmlns:a16="http://schemas.microsoft.com/office/drawing/2014/main" id="{D9D63172-4A74-4295-B179-CB45D8F005A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414927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Image result for evolution funny vr png">
            <a:extLst>
              <a:ext uri="{FF2B5EF4-FFF2-40B4-BE49-F238E27FC236}">
                <a16:creationId xmlns:a16="http://schemas.microsoft.com/office/drawing/2014/main" id="{4C5F016F-D19C-4BF3-B339-7FF0CC543303}"/>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2200" b="67700" l="240" r="100000">
                        <a14:foregroundMark x1="55582" y1="35900" x2="55582" y2="35900"/>
                        <a14:foregroundMark x1="34694" y1="40400" x2="34694" y2="40400"/>
                        <a14:foregroundMark x1="8283" y1="40600" x2="8283" y2="40600"/>
                        <a14:foregroundMark x1="18487" y1="39400" x2="18487" y2="39400"/>
                        <a14:foregroundMark x1="43097" y1="33700" x2="43097" y2="33700"/>
                        <a14:foregroundMark x1="38415" y1="36900" x2="38415" y2="36900"/>
                        <a14:foregroundMark x1="39256" y1="36900" x2="39256" y2="36900"/>
                        <a14:foregroundMark x1="44178" y1="33000" x2="44178" y2="33000"/>
                        <a14:backgroundMark x1="38655" y1="36500" x2="38655" y2="36500"/>
                        <a14:backgroundMark x1="40336" y1="36500" x2="40336" y2="36500"/>
                        <a14:backgroundMark x1="53421" y1="33400" x2="53421" y2="33400"/>
                        <a14:backgroundMark x1="53421" y1="32500" x2="53421" y2="32500"/>
                      </a14:backgroundRemoval>
                    </a14:imgEffect>
                  </a14:imgLayer>
                </a14:imgProps>
              </a:ext>
              <a:ext uri="{28A0092B-C50C-407E-A947-70E740481C1C}">
                <a14:useLocalDpi xmlns:a14="http://schemas.microsoft.com/office/drawing/2010/main" val="0"/>
              </a:ext>
            </a:extLst>
          </a:blip>
          <a:srcRect t="12981" b="38980"/>
          <a:stretch/>
        </p:blipFill>
        <p:spPr bwMode="auto">
          <a:xfrm>
            <a:off x="525869" y="1004339"/>
            <a:ext cx="11140261" cy="642381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91EF2B1-F7F0-4DB2-96AA-E0B10E12E925}"/>
              </a:ext>
            </a:extLst>
          </p:cNvPr>
          <p:cNvSpPr txBox="1"/>
          <p:nvPr/>
        </p:nvSpPr>
        <p:spPr>
          <a:xfrm rot="20340267">
            <a:off x="363319" y="1764297"/>
            <a:ext cx="8716923" cy="707886"/>
          </a:xfrm>
          <a:prstGeom prst="rect">
            <a:avLst/>
          </a:prstGeom>
          <a:noFill/>
        </p:spPr>
        <p:txBody>
          <a:bodyPr wrap="square" rtlCol="0">
            <a:spAutoFit/>
          </a:bodyPr>
          <a:lstStyle/>
          <a:p>
            <a:r>
              <a:rPr lang="en-US" sz="2000" dirty="0">
                <a:latin typeface="Tiresias Infofont" panose="00000400000000000000" pitchFamily="2" charset="0"/>
              </a:rPr>
              <a:t>Some toxins, when ingested, can mess with the vestibular system. And if you’ve got some poison in you, it would be good to throw it up…</a:t>
            </a:r>
            <a:endParaRPr lang="en-BE" sz="2000" dirty="0">
              <a:latin typeface="Tiresias Infofont" panose="00000400000000000000" pitchFamily="2" charset="0"/>
            </a:endParaRPr>
          </a:p>
        </p:txBody>
      </p:sp>
    </p:spTree>
    <p:extLst>
      <p:ext uri="{BB962C8B-B14F-4D97-AF65-F5344CB8AC3E}">
        <p14:creationId xmlns:p14="http://schemas.microsoft.com/office/powerpoint/2010/main" val="40609382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result for virtual reality">
            <a:extLst>
              <a:ext uri="{FF2B5EF4-FFF2-40B4-BE49-F238E27FC236}">
                <a16:creationId xmlns:a16="http://schemas.microsoft.com/office/drawing/2014/main" id="{1B4AD4B3-0BE2-4FA0-AE0B-171CCCF7A2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465" y="-122677"/>
            <a:ext cx="12622930" cy="710335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0C8BD49-757C-43E6-AD2F-50C77C3EE767}"/>
              </a:ext>
            </a:extLst>
          </p:cNvPr>
          <p:cNvSpPr txBox="1"/>
          <p:nvPr/>
        </p:nvSpPr>
        <p:spPr>
          <a:xfrm>
            <a:off x="0" y="-545536"/>
            <a:ext cx="12192000" cy="7986802"/>
          </a:xfrm>
          <a:prstGeom prst="rect">
            <a:avLst/>
          </a:prstGeom>
          <a:noFill/>
        </p:spPr>
        <p:txBody>
          <a:bodyPr wrap="square" rtlCol="0">
            <a:spAutoFit/>
          </a:bodyPr>
          <a:lstStyle/>
          <a:p>
            <a:pPr algn="ctr"/>
            <a:r>
              <a:rPr lang="en-US" sz="19900" dirty="0">
                <a:effectLst>
                  <a:glow rad="63500">
                    <a:schemeClr val="accent1">
                      <a:satMod val="175000"/>
                      <a:alpha val="40000"/>
                    </a:schemeClr>
                  </a:glow>
                </a:effectLst>
                <a:latin typeface="Tiresias Infofont" panose="00000400000000000000" pitchFamily="2" charset="0"/>
              </a:rPr>
              <a:t>MOTION</a:t>
            </a:r>
          </a:p>
          <a:p>
            <a:pPr algn="ctr"/>
            <a:endParaRPr lang="en-US" sz="11500" dirty="0">
              <a:effectLst>
                <a:glow rad="63500">
                  <a:schemeClr val="accent1">
                    <a:satMod val="175000"/>
                    <a:alpha val="40000"/>
                  </a:schemeClr>
                </a:glow>
              </a:effectLst>
              <a:latin typeface="Tiresias Infofont" panose="00000400000000000000" pitchFamily="2" charset="0"/>
            </a:endParaRPr>
          </a:p>
          <a:p>
            <a:pPr algn="ctr"/>
            <a:r>
              <a:rPr lang="en-US" sz="19900" dirty="0">
                <a:effectLst>
                  <a:glow rad="63500">
                    <a:schemeClr val="accent1">
                      <a:satMod val="175000"/>
                      <a:alpha val="40000"/>
                    </a:schemeClr>
                  </a:glow>
                </a:effectLst>
                <a:latin typeface="Tiresias Infofont" panose="00000400000000000000" pitchFamily="2" charset="0"/>
              </a:rPr>
              <a:t>SICKNESS</a:t>
            </a:r>
            <a:endParaRPr lang="en-BE" sz="19900" dirty="0">
              <a:effectLst>
                <a:glow rad="63500">
                  <a:schemeClr val="accent1">
                    <a:satMod val="175000"/>
                    <a:alpha val="40000"/>
                  </a:schemeClr>
                </a:glow>
              </a:effectLst>
              <a:latin typeface="Tiresias Infofont" panose="00000400000000000000" pitchFamily="2" charset="0"/>
            </a:endParaRPr>
          </a:p>
        </p:txBody>
      </p:sp>
    </p:spTree>
    <p:extLst>
      <p:ext uri="{BB962C8B-B14F-4D97-AF65-F5344CB8AC3E}">
        <p14:creationId xmlns:p14="http://schemas.microsoft.com/office/powerpoint/2010/main" val="1676397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6CE9557-89D4-41B6-9EF6-628FA5B346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9362" y="314101"/>
            <a:ext cx="6802638" cy="6858000"/>
          </a:xfrm>
          <a:prstGeom prst="rect">
            <a:avLst/>
          </a:prstGeom>
        </p:spPr>
      </p:pic>
      <p:sp>
        <p:nvSpPr>
          <p:cNvPr id="11" name="TextBox 10">
            <a:extLst>
              <a:ext uri="{FF2B5EF4-FFF2-40B4-BE49-F238E27FC236}">
                <a16:creationId xmlns:a16="http://schemas.microsoft.com/office/drawing/2014/main" id="{B690C368-98A3-4505-8570-082492ADA6B6}"/>
              </a:ext>
            </a:extLst>
          </p:cNvPr>
          <p:cNvSpPr txBox="1"/>
          <p:nvPr/>
        </p:nvSpPr>
        <p:spPr>
          <a:xfrm>
            <a:off x="445770" y="297180"/>
            <a:ext cx="2914650" cy="2123658"/>
          </a:xfrm>
          <a:prstGeom prst="rect">
            <a:avLst/>
          </a:prstGeom>
          <a:noFill/>
        </p:spPr>
        <p:txBody>
          <a:bodyPr wrap="square" rtlCol="0">
            <a:spAutoFit/>
          </a:bodyPr>
          <a:lstStyle/>
          <a:p>
            <a:r>
              <a:rPr lang="en-US" sz="6600" dirty="0">
                <a:latin typeface="Tiresias Infofont" panose="00000400000000000000" pitchFamily="2" charset="0"/>
              </a:rPr>
              <a:t>WHAT IS</a:t>
            </a:r>
            <a:endParaRPr lang="en-BE" sz="6600" dirty="0">
              <a:latin typeface="Tiresias Infofont" panose="00000400000000000000" pitchFamily="2" charset="0"/>
            </a:endParaRPr>
          </a:p>
        </p:txBody>
      </p:sp>
      <p:pic>
        <p:nvPicPr>
          <p:cNvPr id="13" name="Picture 12">
            <a:extLst>
              <a:ext uri="{FF2B5EF4-FFF2-40B4-BE49-F238E27FC236}">
                <a16:creationId xmlns:a16="http://schemas.microsoft.com/office/drawing/2014/main" id="{F1B4A63E-3609-4059-A6D6-7815D04AAB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310016">
            <a:off x="776844" y="377408"/>
            <a:ext cx="5876169" cy="5923991"/>
          </a:xfrm>
          <a:prstGeom prst="rect">
            <a:avLst/>
          </a:prstGeom>
        </p:spPr>
      </p:pic>
    </p:spTree>
    <p:extLst>
      <p:ext uri="{BB962C8B-B14F-4D97-AF65-F5344CB8AC3E}">
        <p14:creationId xmlns:p14="http://schemas.microsoft.com/office/powerpoint/2010/main" val="8699481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
      <a:dk1>
        <a:srgbClr val="000000"/>
      </a:dk1>
      <a:lt1>
        <a:srgbClr val="FFFFFF"/>
      </a:lt1>
      <a:dk2>
        <a:srgbClr val="242A41"/>
      </a:dk2>
      <a:lt2>
        <a:srgbClr val="E2E8E6"/>
      </a:lt2>
      <a:accent1>
        <a:srgbClr val="C8487A"/>
      </a:accent1>
      <a:accent2>
        <a:srgbClr val="B6369E"/>
      </a:accent2>
      <a:accent3>
        <a:srgbClr val="AC48C8"/>
      </a:accent3>
      <a:accent4>
        <a:srgbClr val="6B3FBA"/>
      </a:accent4>
      <a:accent5>
        <a:srgbClr val="484FC8"/>
      </a:accent5>
      <a:accent6>
        <a:srgbClr val="3673B6"/>
      </a:accent6>
      <a:hlink>
        <a:srgbClr val="7166CC"/>
      </a:hlink>
      <a:folHlink>
        <a:srgbClr val="7F7F7F"/>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516</TotalTime>
  <Words>973</Words>
  <Application>Microsoft Office PowerPoint</Application>
  <PresentationFormat>Widescreen</PresentationFormat>
  <Paragraphs>70</Paragraphs>
  <Slides>10</Slides>
  <Notes>9</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Calisto MT</vt:lpstr>
      <vt:lpstr>Rage Italic</vt:lpstr>
      <vt:lpstr>Tiresias Infofont</vt:lpstr>
      <vt:lpstr>Wingdings 2</vt:lpstr>
      <vt:lpstr>SlateVTI</vt:lpstr>
      <vt:lpstr>MOTION SICKNESS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MOTION SICKNESS</dc:title>
  <dc:creator>Rowdy Guy</dc:creator>
  <cp:lastModifiedBy>Rowdy Guy</cp:lastModifiedBy>
  <cp:revision>19</cp:revision>
  <dcterms:created xsi:type="dcterms:W3CDTF">2019-08-30T21:51:11Z</dcterms:created>
  <dcterms:modified xsi:type="dcterms:W3CDTF">2019-09-07T19:17:54Z</dcterms:modified>
</cp:coreProperties>
</file>